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5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44" r:id="rId2"/>
    <p:sldId id="672" r:id="rId3"/>
    <p:sldId id="673" r:id="rId4"/>
    <p:sldId id="674" r:id="rId5"/>
    <p:sldId id="676" r:id="rId6"/>
    <p:sldId id="677" r:id="rId7"/>
    <p:sldId id="893" r:id="rId8"/>
    <p:sldId id="679" r:id="rId9"/>
    <p:sldId id="857" r:id="rId10"/>
    <p:sldId id="856" r:id="rId11"/>
    <p:sldId id="680" r:id="rId12"/>
    <p:sldId id="860" r:id="rId13"/>
    <p:sldId id="376" r:id="rId14"/>
    <p:sldId id="861" r:id="rId15"/>
    <p:sldId id="645" r:id="rId16"/>
    <p:sldId id="646" r:id="rId17"/>
    <p:sldId id="683" r:id="rId18"/>
    <p:sldId id="546" r:id="rId19"/>
    <p:sldId id="862" r:id="rId20"/>
    <p:sldId id="863" r:id="rId21"/>
    <p:sldId id="648" r:id="rId22"/>
    <p:sldId id="650" r:id="rId23"/>
    <p:sldId id="649" r:id="rId24"/>
    <p:sldId id="865" r:id="rId25"/>
    <p:sldId id="685" r:id="rId26"/>
    <p:sldId id="686" r:id="rId27"/>
    <p:sldId id="896" r:id="rId28"/>
    <p:sldId id="687" r:id="rId29"/>
    <p:sldId id="688" r:id="rId30"/>
    <p:sldId id="689" r:id="rId31"/>
    <p:sldId id="691" r:id="rId32"/>
    <p:sldId id="692" r:id="rId33"/>
    <p:sldId id="693" r:id="rId34"/>
    <p:sldId id="694" r:id="rId35"/>
    <p:sldId id="695" r:id="rId36"/>
    <p:sldId id="867" r:id="rId37"/>
    <p:sldId id="868" r:id="rId38"/>
    <p:sldId id="875" r:id="rId39"/>
    <p:sldId id="869" r:id="rId40"/>
    <p:sldId id="870" r:id="rId41"/>
    <p:sldId id="871" r:id="rId42"/>
    <p:sldId id="873" r:id="rId43"/>
    <p:sldId id="874" r:id="rId44"/>
    <p:sldId id="876" r:id="rId45"/>
    <p:sldId id="56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188D1-2FB5-4419-AF34-20412D35B61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A49B-9D29-413F-BAF7-63B2C8EA9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1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45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36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1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849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82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120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654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67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24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74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76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668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03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76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091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47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697E-A46C-4ABA-8A1A-F74EDC4C3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A7854-7186-4D22-92D5-EF76055EF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905C-CAFB-41DE-AAC6-58EF8AEA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BA75-F0E4-41A5-A78D-7C35DC01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4F814-F8AF-4B29-8D9B-F0358A06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7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9F26-FEE4-48DE-BF32-AF6DD7B7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95CDD-391C-4991-8994-B9D8A9F2E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41214-A84E-4F63-A5A9-C3BE2741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95C6-49DF-474A-8CB4-E4D3D321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77C31-3B77-4201-B5ED-3CD72847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AFFA9-C5E0-464A-BEF3-D3D4BC927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16624-9B9E-43FA-9168-F018E91E7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5DD3C-C94E-4CA1-94BC-52A20212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0367-BF6F-478B-897C-516BD175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3D338-4E19-4E54-98FC-66C6DE16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5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262C-2248-43D1-8489-9E7197AE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3AC3-A991-4ABC-AF31-1A74D146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7DBD-D60A-47F8-BAF3-FA1DF19E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1D299-95D5-4DDB-853F-62C730A8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7D810-747F-4042-A73B-7883962B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7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26B5-1F4E-4942-B5C2-24665CB0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C254-0B20-483A-B2FE-3FDE2D373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A1114-84BC-4D78-90E7-E65BB00B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235C-C35C-41D7-A5E5-53945EFA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D3152-FD2D-4D45-8A6F-D3F42951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3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F325-4188-4285-8E82-DF808C88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CFED-E253-4184-8882-976F307E2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6FD26-BFB4-4F52-A04F-D54310ADB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0CFAD-2276-4CC5-B525-DB975727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5E919-6211-4D74-9B0A-ACE2786F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6807A-BFD2-4EF1-9118-4930F2D4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2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F7E1-25F3-4BE8-8F60-D70C748F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19CEC-1BD4-45BA-AC0F-93E84910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0D728-BED8-45C3-8B64-F47B127E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00700-9598-412A-881F-7CFC26AFC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FD359-7D72-4411-BE33-BF20FEB9F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D90E9-E7BC-448B-BD6E-3C9C0A4E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38429-9653-4DE3-898D-9BF2E091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6FB3C-FD9B-4ECB-8043-718A560A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25E4-3D40-441E-B712-2AC896D8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18AD6-5127-4D22-A8E6-8F57EFB2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29B45-8396-4931-84F6-34EC424C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CF58F-24B5-47C0-8571-28CE372F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BF937-6580-4793-B896-6F4540E7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28B60-F137-4049-9123-39A73CFB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8CC4-62E5-4C5E-BA9C-C96FED59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2B2B-CECB-4578-B8D1-F9749D62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63CF-517B-4778-9EAC-752309E9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498C4-2722-4FC4-9F2D-24E7E0B3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F2FA-6DB9-443A-BBA9-2126CAA4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342B2-595F-4C5E-96CE-083EBAD6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18E60-5871-4A80-AB6C-F74A022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2B2C-A652-4ABD-A27B-AC529E14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708DB-E9EC-4616-A92D-0A11682C6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37A25-368F-435C-898A-446B1D6B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3F09B-AEB6-44FB-A0E8-5DE96736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19D8-B3C3-408F-8CA5-E815C5DD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8359D-B54D-4BEB-9221-A2ED6BBC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2536C-E70B-41D5-9D6E-D62F1BEB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DAD2-BE76-43FF-9BE7-FF28EF5E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55CA-6BE1-4547-AFB1-19652C9A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F00B-51C8-4D2D-87A9-46D576A3F7D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4DE1-ECE0-458C-98BB-BC1E7B80F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3066-287F-4872-9D9E-A959AD4CE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7E58E-2BF1-4148-AA09-6B9E66C5B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1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3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_Zd1ByhigP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d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2.bp.blogspot.com/-2_ho1aU66vQ/TyKPMdbsiCI/AAAAAAAAABQ/j_-9oShHIgY/s1600/smartgrid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rfidjournal.com/article/articleview/2117/1/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A37B2F"/>
                </a:solidFill>
              </a:rPr>
              <a:t>Internet-of-Things (</a:t>
            </a:r>
            <a:r>
              <a:rPr lang="en-US" sz="5400" dirty="0" err="1">
                <a:solidFill>
                  <a:srgbClr val="A37B2F"/>
                </a:solidFill>
              </a:rPr>
              <a:t>IoT</a:t>
            </a:r>
            <a:r>
              <a:rPr lang="en-US" sz="5400" dirty="0">
                <a:solidFill>
                  <a:srgbClr val="A37B2F"/>
                </a:solidFill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6151" y="3802925"/>
            <a:ext cx="7235301" cy="1747837"/>
          </a:xfrm>
        </p:spPr>
        <p:txBody>
          <a:bodyPr/>
          <a:lstStyle/>
          <a:p>
            <a:r>
              <a:rPr lang="en-US" dirty="0"/>
              <a:t>Dr. Md. </a:t>
            </a:r>
            <a:r>
              <a:rPr lang="en-US" dirty="0" err="1"/>
              <a:t>Sazzadur</a:t>
            </a:r>
            <a:r>
              <a:rPr lang="en-US" dirty="0"/>
              <a:t> Rahman</a:t>
            </a:r>
          </a:p>
          <a:p>
            <a:r>
              <a:rPr lang="en-US" dirty="0"/>
              <a:t>Associate Professor</a:t>
            </a:r>
          </a:p>
          <a:p>
            <a:r>
              <a:rPr lang="en-US" dirty="0"/>
              <a:t>IIT-JU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D9180DA-6EDA-5117-D625-23741F5BFEB4}"/>
              </a:ext>
            </a:extLst>
          </p:cNvPr>
          <p:cNvSpPr txBox="1">
            <a:spLocks/>
          </p:cNvSpPr>
          <p:nvPr/>
        </p:nvSpPr>
        <p:spPr>
          <a:xfrm>
            <a:off x="1590900" y="6302842"/>
            <a:ext cx="1347825" cy="4148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30" name="Picture 6" descr="Department of Geography and Environment">
            <a:extLst>
              <a:ext uri="{FF2B5EF4-FFF2-40B4-BE49-F238E27FC236}">
                <a16:creationId xmlns:a16="http://schemas.microsoft.com/office/drawing/2014/main" id="{0D7385F9-6470-4D59-06DB-229E21B7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9" y="3740701"/>
            <a:ext cx="1251751" cy="15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A424-E1D7-5D4B-9F4B-636D9E94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Areas/Terminology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939F-BE48-A044-9C4D-D22D0A8C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Embedded systems</a:t>
            </a:r>
            <a:r>
              <a:rPr lang="en-US" dirty="0"/>
              <a:t>: not necessarily connected</a:t>
            </a:r>
          </a:p>
          <a:p>
            <a:r>
              <a:rPr lang="en-US" b="1" dirty="0"/>
              <a:t>Sensor networks</a:t>
            </a:r>
            <a:r>
              <a:rPr lang="en-US" dirty="0"/>
              <a:t>: collection of sensor devices connected through wireless channels</a:t>
            </a:r>
          </a:p>
          <a:p>
            <a:r>
              <a:rPr lang="en-US" b="1" dirty="0"/>
              <a:t>Cyber-physical systems</a:t>
            </a:r>
            <a:r>
              <a:rPr lang="en-US" dirty="0"/>
              <a:t>: focus on interaction between physical and cyber systems</a:t>
            </a:r>
          </a:p>
          <a:p>
            <a:r>
              <a:rPr lang="en-US" b="1" dirty="0"/>
              <a:t>Real-time systems</a:t>
            </a:r>
            <a:r>
              <a:rPr lang="en-US" dirty="0"/>
              <a:t>: focus on time constraints</a:t>
            </a:r>
          </a:p>
          <a:p>
            <a:r>
              <a:rPr lang="en-US" b="1" dirty="0"/>
              <a:t>Pervasive/ubiquitous computing</a:t>
            </a:r>
            <a:r>
              <a:rPr lang="en-US" dirty="0"/>
              <a:t>: focus on anytime/anywhere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6B0F6-C949-03CA-7B9E-059598F1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C87-1A96-0E4A-8EB7-5AFF4BEC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370F1-9AD5-7A40-9BED-67D05DD42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Machine-to-machine (M2M) communications</a:t>
            </a:r>
          </a:p>
          <a:p>
            <a:r>
              <a:rPr lang="en-US" dirty="0"/>
              <a:t>Internet of Everything (Cisco Systems)</a:t>
            </a:r>
          </a:p>
          <a:p>
            <a:r>
              <a:rPr lang="en-US" dirty="0"/>
              <a:t>“Skynet” (Terminator movie)</a:t>
            </a:r>
          </a:p>
        </p:txBody>
      </p:sp>
      <p:pic>
        <p:nvPicPr>
          <p:cNvPr id="4" name="Picture 2" descr="http://www.hangthebankers.com/wp-content/uploads/2013/06/Skynet-terminator.jpg">
            <a:extLst>
              <a:ext uri="{FF2B5EF4-FFF2-40B4-BE49-F238E27FC236}">
                <a16:creationId xmlns:a16="http://schemas.microsoft.com/office/drawing/2014/main" id="{58D9F2ED-01C4-7E48-97B6-7AC5BB8D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47289"/>
            <a:ext cx="5876624" cy="3042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B6157-893B-2C9F-6D04-35CA4F995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0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650A-F5FA-5C40-B23D-CD625C06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“Internet-of-Things”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B2BF7-F460-9246-BA79-108F51D5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coined by British entrepreneur Kevin Ashton, while working at MIT Auto-ID Labs</a:t>
            </a:r>
          </a:p>
          <a:p>
            <a:r>
              <a:rPr lang="en-US" dirty="0"/>
              <a:t>Referred to (and envisioning) a future global network of objects connected specifically by RFID (radio-frequency identification)</a:t>
            </a:r>
          </a:p>
          <a:p>
            <a:r>
              <a:rPr lang="en-US" dirty="0"/>
              <a:t>Complete automation of data collection</a:t>
            </a:r>
          </a:p>
          <a:p>
            <a:r>
              <a:rPr lang="en-US" dirty="0"/>
              <a:t>First article about </a:t>
            </a:r>
            <a:r>
              <a:rPr lang="en-US" dirty="0" err="1"/>
              <a:t>IoT</a:t>
            </a:r>
            <a:r>
              <a:rPr lang="en-US" dirty="0"/>
              <a:t> in 2004 from MIT; called “Internet 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7DDC4-35A6-F42D-50E3-9B7AA93F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0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Vision &amp; Growth</a:t>
            </a:r>
          </a:p>
        </p:txBody>
      </p:sp>
      <p:pic>
        <p:nvPicPr>
          <p:cNvPr id="3" name="Picture 2" descr="Ericcs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57401"/>
            <a:ext cx="7620000" cy="4028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C0E82-88FC-EE3D-36F2-D42B2865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1D6-D9FC-5C48-ABCE-2ECB4DEB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Vision &amp; Growth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B81F71-D3EC-0347-9943-4265DC7D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57" y="2209801"/>
            <a:ext cx="5729287" cy="377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A4A97-59D3-DF26-518A-750A46E7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2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Vision &amp; Growth</a:t>
            </a:r>
          </a:p>
        </p:txBody>
      </p:sp>
      <p:pic>
        <p:nvPicPr>
          <p:cNvPr id="4" name="Picture 3" descr="phas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590800"/>
            <a:ext cx="7315200" cy="2365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E7A9D-0278-E421-7AE6-CEB03979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Vision &amp; Growth</a:t>
            </a:r>
          </a:p>
        </p:txBody>
      </p:sp>
      <p:pic>
        <p:nvPicPr>
          <p:cNvPr id="4" name="Picture 3" descr="grow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81200"/>
            <a:ext cx="7165694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2165D-39FB-A727-658B-3A9117E0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2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2198-D2A1-DF4B-A70F-C399AEC3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Vision &amp; Growth</a:t>
            </a:r>
          </a:p>
        </p:txBody>
      </p:sp>
      <p:pic>
        <p:nvPicPr>
          <p:cNvPr id="4" name="Picture 2" descr="C:\Users\rek\Desktop\beecham_research_internet_of_things.jpg">
            <a:extLst>
              <a:ext uri="{FF2B5EF4-FFF2-40B4-BE49-F238E27FC236}">
                <a16:creationId xmlns:a16="http://schemas.microsoft.com/office/drawing/2014/main" id="{AAE0C865-5790-EC4E-A356-52C98C1A1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33" y="1524000"/>
            <a:ext cx="7950734" cy="51547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2B109-6004-C63C-4BDC-C2F2BDEC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Commercial</a:t>
            </a:r>
          </a:p>
        </p:txBody>
      </p:sp>
      <p:pic>
        <p:nvPicPr>
          <p:cNvPr id="4" name="cisc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600200"/>
            <a:ext cx="8229600" cy="46291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02F87-D38A-3E69-32B6-80375B05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DBE4-4E1D-BE4D-BDBD-AACBBE53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Existing Things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5B833-D1EE-CB48-8AD2-F8C9826D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99" y="1842207"/>
            <a:ext cx="1727200" cy="172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47634-6306-5F41-B671-0E34875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72" y="1818922"/>
            <a:ext cx="1727200" cy="17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CDE73-F501-F64F-97B3-B465A7C9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1535432"/>
            <a:ext cx="2133600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626C89-3DE4-114B-A71F-0DAD105C2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075" y="1978732"/>
            <a:ext cx="1454150" cy="1454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148306-BEC2-104C-92D1-C07B8A859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024" y="4603925"/>
            <a:ext cx="1403350" cy="140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9D6A12-66A2-B645-9FD0-72EB52D98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363" y="4395963"/>
            <a:ext cx="1819275" cy="181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4C09B3-E189-FB4D-B758-1528E4A10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908" y="4625976"/>
            <a:ext cx="1698625" cy="1698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A3F0E5-B491-B14F-8181-58012DF4E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76" y="4779963"/>
            <a:ext cx="1838325" cy="778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08EB8-9F9F-5F45-3DC5-2FC9E91BA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F823-AFED-F14E-BABB-022919A9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Internet-of-Things?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FB0AB-0F35-0443-AA77-E017A45CD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52" y="2133600"/>
            <a:ext cx="6055696" cy="3816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6D642-A05D-581B-2495-184CA153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E387-32D5-AB41-8780-051EF82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Augmenting Life With New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6828-8260-C94F-A8AC-830E2B92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City</a:t>
            </a:r>
          </a:p>
          <a:p>
            <a:r>
              <a:rPr lang="en-US" dirty="0"/>
              <a:t>Smart Car</a:t>
            </a:r>
          </a:p>
          <a:p>
            <a:r>
              <a:rPr lang="en-US" dirty="0"/>
              <a:t>Smart Me (healthcare, fitness, wellness)</a:t>
            </a:r>
          </a:p>
          <a:p>
            <a:endParaRPr lang="en-US" dirty="0"/>
          </a:p>
        </p:txBody>
      </p:sp>
      <p:pic>
        <p:nvPicPr>
          <p:cNvPr id="4" name="Picture 3" descr="iot.png">
            <a:extLst>
              <a:ext uri="{FF2B5EF4-FFF2-40B4-BE49-F238E27FC236}">
                <a16:creationId xmlns:a16="http://schemas.microsoft.com/office/drawing/2014/main" id="{647D0DA3-0984-5940-866F-2CEF6A93C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276601"/>
            <a:ext cx="3733800" cy="3350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969F1-5B92-0CAA-270E-5DDB5444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6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Connected Roadways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 DoT Statistics for 2012:</a:t>
            </a:r>
          </a:p>
          <a:p>
            <a:pPr lvl="1"/>
            <a:r>
              <a:rPr lang="en-US" dirty="0"/>
              <a:t>5.6million crashes</a:t>
            </a:r>
          </a:p>
          <a:p>
            <a:pPr lvl="1"/>
            <a:r>
              <a:rPr lang="en-US" dirty="0"/>
              <a:t>About 31,o00 fatalities (26,500 in EU)</a:t>
            </a:r>
          </a:p>
          <a:p>
            <a:pPr lvl="1"/>
            <a:r>
              <a:rPr lang="en-US" dirty="0"/>
              <a:t>Over 1.6M injuries</a:t>
            </a:r>
          </a:p>
          <a:p>
            <a:r>
              <a:rPr lang="en-US" dirty="0"/>
              <a:t>1trillion USD in economic loss</a:t>
            </a:r>
          </a:p>
          <a:p>
            <a:r>
              <a:rPr lang="en-US" dirty="0"/>
              <a:t>5.5billion hours of travel delays per year</a:t>
            </a:r>
          </a:p>
          <a:p>
            <a:r>
              <a:rPr lang="en-US" dirty="0"/>
              <a:t>CO2 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D4672-E229-1213-ED1A-AFF37222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Connected Roadways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C0672-5290-1046-B9D0-EB9C29A3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371601"/>
            <a:ext cx="6216650" cy="53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3779BA-FCE7-140B-8780-ECB35832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Connected Roadways</a:t>
            </a:r>
          </a:p>
        </p:txBody>
      </p:sp>
      <p:pic>
        <p:nvPicPr>
          <p:cNvPr id="4" name="Picture 3" descr="interse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524000"/>
            <a:ext cx="7837715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3F5CB-D26E-3149-BA0D-753A8F7B06E0}"/>
              </a:ext>
            </a:extLst>
          </p:cNvPr>
          <p:cNvSpPr txBox="1"/>
          <p:nvPr/>
        </p:nvSpPr>
        <p:spPr>
          <a:xfrm>
            <a:off x="4724401" y="6019800"/>
            <a:ext cx="240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State of Self-Driving Car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EBB67-CDA1-D676-AE5D-776B95BB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E8E0-79C4-664B-96B3-918EA913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Connected Factory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150DD-E321-A34F-8131-0AA5E555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447800"/>
            <a:ext cx="8586117" cy="51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7CE73-F4DC-9459-71B6-AF19A9AE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00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E8E0-79C4-664B-96B3-918EA913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Connected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3F1C-5BFC-0F42-8D7C-96CF0CD52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product and service introductions faster</a:t>
            </a:r>
          </a:p>
          <a:p>
            <a:r>
              <a:rPr lang="en-US" dirty="0"/>
              <a:t>Increasing production, quality, uptime</a:t>
            </a:r>
          </a:p>
          <a:p>
            <a:r>
              <a:rPr lang="en-US" dirty="0"/>
              <a:t>Mitigating unplanned downtime</a:t>
            </a:r>
          </a:p>
          <a:p>
            <a:r>
              <a:rPr lang="en-US" dirty="0"/>
              <a:t>Protecting from cyber threats</a:t>
            </a:r>
          </a:p>
          <a:p>
            <a:r>
              <a:rPr lang="en-US" dirty="0"/>
              <a:t>Worker productivity and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08D52-0FB9-1E4F-45F5-071E224B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6F18-3DE9-0B47-8876-AA33066C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Smart &amp; Connected Buildings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34E1-C8AA-E24B-8879-BA9DB7C3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management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Safety</a:t>
            </a:r>
          </a:p>
          <a:p>
            <a:r>
              <a:rPr lang="en-US" dirty="0"/>
              <a:t>HVAC</a:t>
            </a:r>
          </a:p>
          <a:p>
            <a:r>
              <a:rPr lang="en-US" dirty="0"/>
              <a:t>Building automation</a:t>
            </a:r>
          </a:p>
          <a:p>
            <a:r>
              <a:rPr lang="en-US" dirty="0"/>
              <a:t>Smart spaces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37FFA-5A2C-E64F-A261-9DD36D00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09800"/>
            <a:ext cx="4470400" cy="447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91119-B401-BB11-8D97-3F373A85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2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DE18-847C-3D43-9913-9B37C422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Smart </a:t>
            </a:r>
            <a:r>
              <a:rPr lang="de-DE" dirty="0" err="1"/>
              <a:t>Creatures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D96A-BE33-1B47-8756-6312D857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7670800" cy="454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4A5AE-2D68-1EE2-14FD-8749FF05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C48A-DBB0-644C-BC6A-B55CA9F4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 Creatures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19DC-988E-2146-9102-2EF18FD6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IoT-Enabled Roach, NC State University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16B-32CA-4C41-9E8F-DA944DEF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743200"/>
            <a:ext cx="5562600" cy="3129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20BEA-F0EA-211B-64EF-B8D21D75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85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3CF9-7926-9B44-8285-605DD195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Fight Poverty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C6C69-F85D-544F-9381-15388D01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Try to get more shoppers from Warden Road to Dharavi in Mumbai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436BE-BE8B-A84C-885D-DB8A9F70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14600"/>
            <a:ext cx="4800600" cy="4073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8072F-823D-5B62-2E36-4CC1DAE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3520-5613-634F-87E0-DD917F9D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My Fridge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B640-AE4B-AA4B-892E-88D655DD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leaving the home (sense user)</a:t>
            </a:r>
          </a:p>
          <a:p>
            <a:r>
              <a:rPr lang="en-US" dirty="0"/>
              <a:t>There’s no milk in fridge (sense object)</a:t>
            </a:r>
          </a:p>
          <a:p>
            <a:r>
              <a:rPr lang="en-US" dirty="0"/>
              <a:t>Use this information to make a decision (process)</a:t>
            </a:r>
          </a:p>
          <a:p>
            <a:r>
              <a:rPr lang="en-US" dirty="0"/>
              <a:t>Inform user of decision (communicate)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4B02-9C8F-D82C-7E00-6BE1C0D2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D07F-7428-5E47-B573-FD442380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 Grid</a:t>
            </a:r>
          </a:p>
        </p:txBody>
      </p:sp>
      <p:pic>
        <p:nvPicPr>
          <p:cNvPr id="4" name="Picture 2" descr="http://2.bp.blogspot.com/-2_ho1aU66vQ/TyKPMdbsiCI/AAAAAAAAABQ/j_-9oShHIgY/s640/smartgrid.jpg">
            <a:hlinkClick r:id="rId3"/>
            <a:extLst>
              <a:ext uri="{FF2B5EF4-FFF2-40B4-BE49-F238E27FC236}">
                <a16:creationId xmlns:a16="http://schemas.microsoft.com/office/drawing/2014/main" id="{C0BE67C8-A86B-774D-91B3-E118B5AE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1"/>
            <a:ext cx="9144000" cy="533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7BE76-B21E-585A-659F-D9E8E84B3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C122-7CFC-9240-9F1F-9FA8690A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 Homes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6538C-B3E3-DE4C-9D2A-EE1EE85E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2000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E27D8-226A-C4DC-9DB3-C913110B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7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E08B-697C-954C-8F48-BFF3809F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2E80-2E63-F440-BF91-A95425D2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Tunable light, 16 million colors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Activated by smartphone or over Zigbee wireless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Can serve as alarm clock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Can synch colors to movies or possibly music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1AE6357-88C7-8042-8748-65C8830C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657600"/>
            <a:ext cx="421596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1A1900-7D45-0146-BC93-0B73F943A8B4}"/>
              </a:ext>
            </a:extLst>
          </p:cNvPr>
          <p:cNvSpPr txBox="1">
            <a:spLocks/>
          </p:cNvSpPr>
          <p:nvPr/>
        </p:nvSpPr>
        <p:spPr bwMode="auto">
          <a:xfrm>
            <a:off x="6451991" y="4383497"/>
            <a:ext cx="4197424" cy="1356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>
                <a:solidFill>
                  <a:srgbClr val="008000"/>
                </a:solidFill>
              </a:rPr>
              <a:t>Philips never anticipated the demand - sold out in 3 months at Apple stores!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4E7C4-A04B-4BF2-F592-BBDBA602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9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573E-787B-7E40-B256-98F40616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Wi-Fi Connected Goal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FFED-3ACF-E942-A1C6-43C035838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In-Home Automatic Hockey Goal Light (Budweiser)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E2505C7-5AF7-5E4B-9123-C8C266FB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59486"/>
            <a:ext cx="6048672" cy="4032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33A29-D332-603E-09A5-B9F5817A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60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BC83-3C74-3A4C-8FDD-CC701D18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 Corks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CAAC-EB4F-4449-9486-CFA626A4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Smart </a:t>
            </a:r>
            <a:r>
              <a:rPr lang="en-US" b="1" dirty="0" err="1"/>
              <a:t>Corq</a:t>
            </a:r>
            <a:r>
              <a:rPr lang="en-US" b="1" dirty="0"/>
              <a:t>:</a:t>
            </a:r>
            <a:r>
              <a:rPr lang="en-US" dirty="0"/>
              <a:t> allows wine producers and consumers to have greater assurance of the quality and provenance of each bottle of wine</a:t>
            </a:r>
          </a:p>
          <a:p>
            <a:r>
              <a:rPr lang="en-US" dirty="0"/>
              <a:t>Bottling date</a:t>
            </a:r>
          </a:p>
          <a:p>
            <a:r>
              <a:rPr lang="en-US" dirty="0"/>
              <a:t>Grape type</a:t>
            </a:r>
          </a:p>
          <a:p>
            <a:r>
              <a:rPr lang="en-US" dirty="0"/>
              <a:t>Alcohol percentage</a:t>
            </a:r>
          </a:p>
          <a:p>
            <a:r>
              <a:rPr lang="en-US" dirty="0"/>
              <a:t>and more…</a:t>
            </a:r>
          </a:p>
        </p:txBody>
      </p:sp>
      <p:pic>
        <p:nvPicPr>
          <p:cNvPr id="4" name="Picture 5" descr="http://www.rfidjournal.com/ezimagecatalogue/catalogue/variations/2893-400x500.jpg">
            <a:hlinkClick r:id="rId2"/>
            <a:extLst>
              <a:ext uri="{FF2B5EF4-FFF2-40B4-BE49-F238E27FC236}">
                <a16:creationId xmlns:a16="http://schemas.microsoft.com/office/drawing/2014/main" id="{202F5657-F01F-1C40-A9B1-F9651A9A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971801"/>
            <a:ext cx="2806229" cy="37416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3ECA9-1276-902B-C1A7-45DA9AC2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0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4159-2561-5A4C-937D-11AA1DE4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Smarts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63F2-4252-3A4F-B8E1-D2E0F8CA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bathroom cabinet for medicine</a:t>
            </a:r>
          </a:p>
          <a:p>
            <a:r>
              <a:rPr lang="en-US" dirty="0"/>
              <a:t>Smart refrigerator </a:t>
            </a:r>
          </a:p>
          <a:p>
            <a:r>
              <a:rPr lang="en-US" dirty="0"/>
              <a:t>Smart toilet</a:t>
            </a:r>
          </a:p>
          <a:p>
            <a:r>
              <a:rPr lang="en-US" dirty="0"/>
              <a:t>Smart history (in museums)</a:t>
            </a:r>
          </a:p>
          <a:p>
            <a:r>
              <a:rPr lang="en-US" dirty="0"/>
              <a:t>Smart health (sensors in running shoes)</a:t>
            </a:r>
          </a:p>
          <a:p>
            <a:r>
              <a:rPr lang="en-US" dirty="0"/>
              <a:t>Smart buying (beacons)</a:t>
            </a:r>
          </a:p>
          <a:p>
            <a:r>
              <a:rPr lang="en-US" dirty="0"/>
              <a:t>Smart shirt (seal wounds)</a:t>
            </a:r>
          </a:p>
          <a:p>
            <a:r>
              <a:rPr lang="en-US" dirty="0"/>
              <a:t>Smart helmet (detect concussion)</a:t>
            </a:r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A30D-78BE-0FB3-CEB1-758A33ED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the size of hardware to enable the creation of computers that could be physically moved around relatively easily</a:t>
            </a:r>
          </a:p>
          <a:p>
            <a:endParaRPr lang="en-US" dirty="0"/>
          </a:p>
        </p:txBody>
      </p:sp>
      <p:pic>
        <p:nvPicPr>
          <p:cNvPr id="4" name="Picture 3" descr="pic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07934"/>
            <a:ext cx="4186172" cy="2459467"/>
          </a:xfrm>
          <a:prstGeom prst="rect">
            <a:avLst/>
          </a:prstGeom>
        </p:spPr>
      </p:pic>
      <p:pic>
        <p:nvPicPr>
          <p:cNvPr id="5" name="Picture 4" descr="pic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42" y="3407933"/>
            <a:ext cx="32512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7E80-CB09-8562-36F6-E9D0132A5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Miniaturization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new and significantly smaller mobile form factors that allowed the use of personal mobile devices while on the move</a:t>
            </a:r>
          </a:p>
          <a:p>
            <a:endParaRPr lang="en-US" dirty="0"/>
          </a:p>
        </p:txBody>
      </p:sp>
      <p:pic>
        <p:nvPicPr>
          <p:cNvPr id="4" name="Picture 3" descr="pic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81" y="3394823"/>
            <a:ext cx="6273114" cy="2193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545F8-2E66-290F-16A3-E2146CFC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129A-8BDF-9442-BA62-3076B439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Low Power and Low 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AA6A-809F-844A-8D26-B255C9E09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power architectures</a:t>
            </a:r>
          </a:p>
          <a:p>
            <a:r>
              <a:rPr lang="en-US" dirty="0"/>
              <a:t>Low power radios</a:t>
            </a:r>
          </a:p>
          <a:p>
            <a:r>
              <a:rPr lang="en-US" dirty="0"/>
              <a:t>Sleep modes</a:t>
            </a:r>
          </a:p>
          <a:p>
            <a:r>
              <a:rPr lang="en-US" dirty="0"/>
              <a:t>Energy harvesting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4EEB4-78F7-5E42-967E-5C7CF22A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4262089"/>
            <a:ext cx="3733185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CBF6A-22DB-ACC7-9DF9-112F0CBF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devices and applications that allowed users to be online and communicate via wireless data networks while on the move </a:t>
            </a:r>
          </a:p>
          <a:p>
            <a:endParaRPr lang="en-US" dirty="0"/>
          </a:p>
        </p:txBody>
      </p:sp>
      <p:pic>
        <p:nvPicPr>
          <p:cNvPr id="4" name="Picture 3" descr="pic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20" y="3460930"/>
            <a:ext cx="2821416" cy="2821416"/>
          </a:xfrm>
          <a:prstGeom prst="rect">
            <a:avLst/>
          </a:prstGeom>
        </p:spPr>
      </p:pic>
      <p:pic>
        <p:nvPicPr>
          <p:cNvPr id="5" name="Picture 4" descr="pic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18" y="3013827"/>
            <a:ext cx="2942332" cy="2119399"/>
          </a:xfrm>
          <a:prstGeom prst="rect">
            <a:avLst/>
          </a:prstGeom>
        </p:spPr>
      </p:pic>
      <p:pic>
        <p:nvPicPr>
          <p:cNvPr id="6" name="Picture 5" descr="pic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92" y="3953389"/>
            <a:ext cx="1916580" cy="1916580"/>
          </a:xfrm>
          <a:prstGeom prst="rect">
            <a:avLst/>
          </a:prstGeom>
        </p:spPr>
      </p:pic>
      <p:pic>
        <p:nvPicPr>
          <p:cNvPr id="7" name="Picture 6" descr="pic8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94" y="5296446"/>
            <a:ext cx="2496557" cy="1409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65A75E-97BE-F601-F561-2C63AF20E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3520-5613-634F-87E0-DD917F9D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My Fridge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B640-AE4B-AA4B-892E-88D655DD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 are leaving the home (sense user)</a:t>
            </a:r>
          </a:p>
          <a:p>
            <a:pPr lvl="1"/>
            <a:r>
              <a:rPr lang="en-US" dirty="0"/>
              <a:t>What type of sensor?</a:t>
            </a:r>
          </a:p>
          <a:p>
            <a:pPr lvl="1"/>
            <a:r>
              <a:rPr lang="en-US" dirty="0"/>
              <a:t>Distinguish between parent and child</a:t>
            </a:r>
          </a:p>
          <a:p>
            <a:pPr lvl="1"/>
            <a:r>
              <a:rPr lang="en-US" dirty="0"/>
              <a:t>Identify reason for leaving home</a:t>
            </a:r>
          </a:p>
          <a:p>
            <a:pPr lvl="1"/>
            <a:r>
              <a:rPr lang="en-US" dirty="0"/>
              <a:t>Identify other contexts (e.g., store hours)</a:t>
            </a:r>
          </a:p>
          <a:p>
            <a:r>
              <a:rPr lang="en-US" dirty="0"/>
              <a:t>There’s no milk in fridge (sense object)</a:t>
            </a:r>
          </a:p>
          <a:p>
            <a:r>
              <a:rPr lang="en-US" dirty="0"/>
              <a:t>Use this information to make a decision (process)</a:t>
            </a:r>
          </a:p>
          <a:p>
            <a:r>
              <a:rPr lang="en-US" dirty="0"/>
              <a:t>Inform user of decision (notify)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E794-2F9C-99A8-CAF7-2061476A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emerging types of digital mobile devices, such as Personal Digital Assistants (PDAs), mobile phones, music players, cameras, games, etc., into hybrid devices</a:t>
            </a:r>
          </a:p>
          <a:p>
            <a:endParaRPr lang="en-US" dirty="0"/>
          </a:p>
        </p:txBody>
      </p:sp>
      <p:pic>
        <p:nvPicPr>
          <p:cNvPr id="4" name="Picture 3" descr="pic9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52800"/>
            <a:ext cx="3292776" cy="3183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4526E-DBF5-B731-852C-538A45EF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Opposite approach to interaction design by promoting information appliances with specialized functionality rather than generalized ones</a:t>
            </a:r>
          </a:p>
        </p:txBody>
      </p:sp>
      <p:pic>
        <p:nvPicPr>
          <p:cNvPr id="4" name="Picture 3" descr="pic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37" y="3784423"/>
            <a:ext cx="3386132" cy="2009105"/>
          </a:xfrm>
          <a:prstGeom prst="rect">
            <a:avLst/>
          </a:prstGeom>
        </p:spPr>
      </p:pic>
      <p:pic>
        <p:nvPicPr>
          <p:cNvPr id="5" name="Picture 4" descr="pic1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80" y="3276600"/>
            <a:ext cx="1673385" cy="1299334"/>
          </a:xfrm>
          <a:prstGeom prst="rect">
            <a:avLst/>
          </a:prstGeom>
        </p:spPr>
      </p:pic>
      <p:pic>
        <p:nvPicPr>
          <p:cNvPr id="6" name="Picture 5" descr="pic1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83" y="5107638"/>
            <a:ext cx="1371778" cy="1371778"/>
          </a:xfrm>
          <a:prstGeom prst="rect">
            <a:avLst/>
          </a:prstGeom>
        </p:spPr>
      </p:pic>
      <p:pic>
        <p:nvPicPr>
          <p:cNvPr id="7" name="Picture 6" descr="pic14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06" y="3847280"/>
            <a:ext cx="1794695" cy="1884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9AE29-2F6A-1585-D189-7BF2D7C49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Enablers: Ecosystems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emerging wave of </a:t>
            </a:r>
            <a:r>
              <a:rPr lang="en-US" i="1" dirty="0"/>
              <a:t>digital ecosystems</a:t>
            </a:r>
            <a:r>
              <a:rPr lang="en-US" dirty="0"/>
              <a:t> is about the larger wholes of pervasive and interrelated technologies that interactive mobile systems are increasingly becoming a part of</a:t>
            </a:r>
          </a:p>
        </p:txBody>
      </p:sp>
      <p:pic>
        <p:nvPicPr>
          <p:cNvPr id="4" name="Picture 3" descr="pic1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39" y="4039305"/>
            <a:ext cx="4741577" cy="202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91DFF-8F93-2C17-4F04-D9C06C98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Smartphone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Portability: carry it anywhere you want</a:t>
            </a:r>
          </a:p>
          <a:p>
            <a:r>
              <a:rPr lang="en-US" dirty="0"/>
              <a:t>Miniaturization: make it possible to build device to fit in your pocket</a:t>
            </a:r>
          </a:p>
          <a:p>
            <a:r>
              <a:rPr lang="en-US" dirty="0"/>
              <a:t>Connectivity: Wi-Fi, LTE/4G, cellular, Bluetooth</a:t>
            </a:r>
          </a:p>
          <a:p>
            <a:r>
              <a:rPr lang="en-US" dirty="0"/>
              <a:t>Convergence: phone, camera, gaming device, movie streaming, music player,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Digital Ecosystem: cloud, social networks, software development kits, app stores, big data, standardization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7BF48-02A9-040C-9E38-A54CFA89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0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5F6B-29E1-0D40-9306-CCED6DDA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Issues &amp;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004F89-9D11-384C-9ECD-FA8EAA32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46" y="1425115"/>
            <a:ext cx="8339254" cy="5407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638B6D-6B40-7EC6-4128-A8BDCDFD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0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to Commercial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Perspective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3CC"/>
                </a:solidFill>
              </a:rPr>
              <a:t>“Coke commercial about security cameras was so cool. Let's look at the world a little differently. Going to drink a coke in honor.”</a:t>
            </a:r>
          </a:p>
          <a:p>
            <a:r>
              <a:rPr lang="en-US" dirty="0"/>
              <a:t>Another Perspective</a:t>
            </a:r>
          </a:p>
          <a:p>
            <a:pPr marL="457200" indent="0">
              <a:buNone/>
            </a:pPr>
            <a:r>
              <a:rPr lang="en-US" sz="2400" dirty="0">
                <a:solidFill>
                  <a:srgbClr val="990033"/>
                </a:solidFill>
              </a:rPr>
              <a:t>“Ad full of hidden security-cam moments: Coke proudly proclaims itself official soft drink of the security state.”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A0A7-2B8B-7AAE-E01C-1B513F9B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3520-5613-634F-87E0-DD917F9D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My Fridge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B640-AE4B-AA4B-892E-88D655DD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leaving the home (sense user)</a:t>
            </a:r>
          </a:p>
          <a:p>
            <a:r>
              <a:rPr lang="en-US" b="1" dirty="0"/>
              <a:t>There’s no milk in fridge (sense object)</a:t>
            </a:r>
          </a:p>
          <a:p>
            <a:pPr lvl="1"/>
            <a:r>
              <a:rPr lang="en-US" dirty="0"/>
              <a:t>What type of sensor?</a:t>
            </a:r>
          </a:p>
          <a:p>
            <a:pPr lvl="1"/>
            <a:r>
              <a:rPr lang="en-US" dirty="0"/>
              <a:t>Is milk needed?</a:t>
            </a:r>
          </a:p>
          <a:p>
            <a:pPr lvl="1"/>
            <a:r>
              <a:rPr lang="en-US" dirty="0"/>
              <a:t>No milk or “little” milk? (prediction)</a:t>
            </a:r>
          </a:p>
          <a:p>
            <a:r>
              <a:rPr lang="en-US" dirty="0"/>
              <a:t>Use this information to make a decision (process)</a:t>
            </a:r>
          </a:p>
          <a:p>
            <a:r>
              <a:rPr lang="en-US" dirty="0"/>
              <a:t>Inform user of decision (notify)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34184-234F-22BE-9808-95125519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1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3520-5613-634F-87E0-DD917F9D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My Fridge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B640-AE4B-AA4B-892E-88D655DD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leaving the home (sense user)</a:t>
            </a:r>
          </a:p>
          <a:p>
            <a:r>
              <a:rPr lang="en-US" dirty="0"/>
              <a:t>There’s no milk in fridge (sense object)</a:t>
            </a:r>
          </a:p>
          <a:p>
            <a:r>
              <a:rPr lang="en-US" b="1" dirty="0"/>
              <a:t>Use this information to make a decision (process)</a:t>
            </a:r>
          </a:p>
          <a:p>
            <a:pPr lvl="1"/>
            <a:r>
              <a:rPr lang="en-US" dirty="0"/>
              <a:t>Where is processor?</a:t>
            </a:r>
          </a:p>
          <a:p>
            <a:pPr lvl="1"/>
            <a:r>
              <a:rPr lang="en-US" dirty="0"/>
              <a:t>What are the rules?</a:t>
            </a:r>
          </a:p>
          <a:p>
            <a:pPr lvl="1"/>
            <a:r>
              <a:rPr lang="en-US" dirty="0"/>
              <a:t>Fixed rules versus dynamic rules (learning)</a:t>
            </a:r>
          </a:p>
          <a:p>
            <a:r>
              <a:rPr lang="en-US" dirty="0"/>
              <a:t>Inform user of decision (notify)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EA3B6-96E4-DFE8-0356-6357AF47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EB17-CCBE-D04C-BA63-351D9C70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My Fridge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A81B9-B81C-1E43-918B-E41ADFD7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leaving the home (sense user)</a:t>
            </a:r>
          </a:p>
          <a:p>
            <a:r>
              <a:rPr lang="en-US" dirty="0"/>
              <a:t>There’s no milk in fridge (sense object)</a:t>
            </a:r>
          </a:p>
          <a:p>
            <a:r>
              <a:rPr lang="en-US" dirty="0"/>
              <a:t>Use this information to make a decision (process)</a:t>
            </a:r>
          </a:p>
          <a:p>
            <a:r>
              <a:rPr lang="en-US" b="1" dirty="0"/>
              <a:t>Inform user of decision (notify)</a:t>
            </a:r>
          </a:p>
          <a:p>
            <a:pPr lvl="1"/>
            <a:r>
              <a:rPr lang="en-US" dirty="0"/>
              <a:t>How?</a:t>
            </a:r>
          </a:p>
          <a:p>
            <a:pPr lvl="1"/>
            <a:r>
              <a:rPr lang="en-US" dirty="0"/>
              <a:t>When?</a:t>
            </a:r>
          </a:p>
          <a:p>
            <a:pPr lvl="1"/>
            <a:r>
              <a:rPr lang="en-US" dirty="0"/>
              <a:t>Privacy?</a:t>
            </a:r>
          </a:p>
          <a:p>
            <a:pPr lvl="1"/>
            <a:r>
              <a:rPr lang="en-US" dirty="0"/>
              <a:t>Subtleness?</a:t>
            </a:r>
          </a:p>
          <a:p>
            <a:pPr lvl="1"/>
            <a:r>
              <a:rPr lang="en-US" dirty="0"/>
              <a:t>Information overflow?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463C1-334D-16AF-B4C6-3946512D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0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7DBF-8177-AF4E-ADB7-8141098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DA7-69FA-9440-96E4-323DA280A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24001"/>
            <a:ext cx="4419600" cy="46021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Physical object (“thing”)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Controller (“brain”)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Sensors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Actuators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Networks (Internet)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F15B8-99D4-CF4D-A198-BB4D17AE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971800"/>
            <a:ext cx="36195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F1772-2388-B10B-4C19-67F91C05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2EAA-A19E-014F-BECF-8248766F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Internet-of-Things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BED36-4A08-5542-8275-C699A05E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1054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8C0B4-A823-5EA1-F9A0-6659039A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92" y="6108127"/>
            <a:ext cx="60965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0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1066</Words>
  <Application>Microsoft Office PowerPoint</Application>
  <PresentationFormat>Widescreen</PresentationFormat>
  <Paragraphs>168</Paragraphs>
  <Slides>45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Internet-of-Things (IoT)</vt:lpstr>
      <vt:lpstr>What is the Internet-of-Things?</vt:lpstr>
      <vt:lpstr>How Does My Fridge Do That?</vt:lpstr>
      <vt:lpstr>How Does My Fridge Do That?</vt:lpstr>
      <vt:lpstr>How Does My Fridge Do That?</vt:lpstr>
      <vt:lpstr>How Does My Fridge Do That?</vt:lpstr>
      <vt:lpstr>How Does My Fridge Do That?</vt:lpstr>
      <vt:lpstr>Internet-of-Things (IoT)</vt:lpstr>
      <vt:lpstr>Internet-of-Things (IoT)</vt:lpstr>
      <vt:lpstr>Related Areas/Terminology</vt:lpstr>
      <vt:lpstr>Related Areas</vt:lpstr>
      <vt:lpstr>“Internet-of-Things”</vt:lpstr>
      <vt:lpstr>Internet-of-Things Vision &amp; Growth</vt:lpstr>
      <vt:lpstr>Internet-of-Things Vision &amp; Growth</vt:lpstr>
      <vt:lpstr>Internet-of-Things Vision &amp; Growth</vt:lpstr>
      <vt:lpstr>Internet-of-Things Vision &amp; Growth</vt:lpstr>
      <vt:lpstr>Internet-of-Things Vision &amp; Growth</vt:lpstr>
      <vt:lpstr>Cisco Commercial</vt:lpstr>
      <vt:lpstr>Augment Existing Things</vt:lpstr>
      <vt:lpstr>Augmenting Life With New Things</vt:lpstr>
      <vt:lpstr>Example: Connected Roadways</vt:lpstr>
      <vt:lpstr>Example: Connected Roadways</vt:lpstr>
      <vt:lpstr>Example: Connected Roadways</vt:lpstr>
      <vt:lpstr>Example: Connected Factory</vt:lpstr>
      <vt:lpstr>Example: Connected Factory</vt:lpstr>
      <vt:lpstr>Example: Smart &amp; Connected Buildings</vt:lpstr>
      <vt:lpstr>Example: Smart Creatures</vt:lpstr>
      <vt:lpstr>Example: Smart Creatures</vt:lpstr>
      <vt:lpstr>Example: Fight Poverty</vt:lpstr>
      <vt:lpstr>Example: Smart Grid</vt:lpstr>
      <vt:lpstr>Example: Smart Homes</vt:lpstr>
      <vt:lpstr>Example: Smart Lighting</vt:lpstr>
      <vt:lpstr>Example: Wi-Fi Connected Goal Light</vt:lpstr>
      <vt:lpstr>Example: Smart Corks</vt:lpstr>
      <vt:lpstr>More Smarts</vt:lpstr>
      <vt:lpstr>Enablers: Portability</vt:lpstr>
      <vt:lpstr>Enablers: Miniaturization</vt:lpstr>
      <vt:lpstr>Enablers: Low Power and Low Heat</vt:lpstr>
      <vt:lpstr>Enablers: Connectivity</vt:lpstr>
      <vt:lpstr>Enablers: Convergence</vt:lpstr>
      <vt:lpstr>Enablers: Divergence</vt:lpstr>
      <vt:lpstr>Enablers: Ecosystems</vt:lpstr>
      <vt:lpstr>Example: Smartphone</vt:lpstr>
      <vt:lpstr>IoT Issues &amp; Challenges</vt:lpstr>
      <vt:lpstr>Reaction to Commercial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Internet-of-Things (IoT)</dc:title>
  <dc:creator>Sazzadur Rahman</dc:creator>
  <cp:lastModifiedBy>PC</cp:lastModifiedBy>
  <cp:revision>9</cp:revision>
  <dcterms:created xsi:type="dcterms:W3CDTF">2019-11-20T14:08:22Z</dcterms:created>
  <dcterms:modified xsi:type="dcterms:W3CDTF">2022-06-16T06:20:00Z</dcterms:modified>
</cp:coreProperties>
</file>